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92" r:id="rId3"/>
    <p:sldId id="1305" r:id="rId5"/>
    <p:sldId id="352" r:id="rId6"/>
    <p:sldId id="1300" r:id="rId7"/>
    <p:sldId id="1284" r:id="rId8"/>
    <p:sldId id="1285" r:id="rId9"/>
    <p:sldId id="1303" r:id="rId10"/>
    <p:sldId id="1306" r:id="rId11"/>
    <p:sldId id="1307" r:id="rId12"/>
    <p:sldId id="1308" r:id="rId13"/>
    <p:sldId id="1309" r:id="rId14"/>
    <p:sldId id="1304" r:id="rId15"/>
    <p:sldId id="1310" r:id="rId16"/>
    <p:sldId id="1311" r:id="rId17"/>
    <p:sldId id="1312" r:id="rId18"/>
    <p:sldId id="1286" r:id="rId19"/>
    <p:sldId id="1297" r:id="rId20"/>
    <p:sldId id="1288" r:id="rId21"/>
    <p:sldId id="1249" r:id="rId22"/>
  </p:sldIdLst>
  <p:sldSz cx="9144000" cy="5143500" type="screen16x9"/>
  <p:notesSz cx="6858000" cy="9144000"/>
  <p:custShowLst>
    <p:custShow name="Custom Show 1" id="0">
      <p:sldLst>
        <p:sld r:id="rId3"/>
        <p:sld r:id="rId6"/>
        <p:sld r:id="rId7"/>
        <p:sld r:id="rId8"/>
        <p:sld r:id="rId19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648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9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163"/>
    <a:srgbClr val="213264"/>
    <a:srgbClr val="841910"/>
    <a:srgbClr val="DFDDFB"/>
    <a:srgbClr val="213164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447" autoAdjust="0"/>
  </p:normalViewPr>
  <p:slideViewPr>
    <p:cSldViewPr snapToGrid="0" showGuides="1">
      <p:cViewPr varScale="1">
        <p:scale>
          <a:sx n="106" d="100"/>
          <a:sy n="106" d="100"/>
        </p:scale>
        <p:origin x="778" y="62"/>
      </p:cViewPr>
      <p:guideLst>
        <p:guide orient="horz" pos="648"/>
        <p:guide pos="144"/>
        <p:guide orient="horz" pos="9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customXml" Target="../customXml/item3.xml"/><Relationship Id="rId27" Type="http://schemas.openxmlformats.org/officeDocument/2006/relationships/customXml" Target="../customXml/item2.xml"/><Relationship Id="rId26" Type="http://schemas.openxmlformats.org/officeDocument/2006/relationships/customXml" Target="../customXml/item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type="teardrop" r:blip="" rot="45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type="teardrop" r:blip="" rot="225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 panose="02020603050405020304"/>
              </a:rPr>
            </a:fld>
            <a:endParaRPr lang="en-US" sz="1400" b="0" strike="noStrike" spc="-1"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GB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 matchingName="Title and body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/>
          <p:cNvPicPr preferRelativeResize="0"/>
          <p:nvPr userDrawn="1"/>
        </p:nvPicPr>
        <p:blipFill rotWithShape="1">
          <a:blip r:embed="rId11"/>
          <a:srcRect/>
          <a:stretch>
            <a:fillRect/>
          </a:stretch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/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  <a:endParaRPr lang="en-US" sz="1800" b="0">
              <a:solidFill>
                <a:schemeClr val="bg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jpe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jpe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jpe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jpe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jpe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jpe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jpe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/>
          <p:cNvPicPr>
            <a:picLocks noChangeAspect="1"/>
          </p:cNvPicPr>
          <p:nvPr/>
        </p:nvPicPr>
        <p:blipFill rotWithShape="1">
          <a:blip r:embed="rId1">
            <a:alphaModFix amt="5000"/>
          </a:blip>
          <a:srcRect t="5928" r="746" b="10206"/>
          <a:stretch>
            <a:fillRect/>
          </a:stretch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/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977787" y="1061739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/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  <a:endParaRPr lang="en-US" sz="2000" b="1">
              <a:solidFill>
                <a:srgbClr val="161D23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61D23"/>
                </a:solidFill>
              </a:rPr>
              <a:t>Creating a future-ready workforce</a:t>
            </a:r>
            <a:endParaRPr lang="en-US" sz="2000">
              <a:solidFill>
                <a:srgbClr val="161D23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24840" y="3944743"/>
            <a:ext cx="2366562" cy="455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Student Name :Monisha L</a:t>
            </a:r>
            <a:endParaRPr lang="en-US" sz="1100" b="0" i="0" u="none" strike="noStrike" cap="none" dirty="0">
              <a:solidFill>
                <a:schemeClr val="tx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Student ID :au820621104053</a:t>
            </a:r>
            <a:endParaRPr lang="en-US" sz="1100" b="0" i="0" u="none" strike="noStrike" cap="none" dirty="0">
              <a:solidFill>
                <a:schemeClr val="tx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/>
          <p:cNvSpPr txBox="1"/>
          <p:nvPr/>
        </p:nvSpPr>
        <p:spPr>
          <a:xfrm>
            <a:off x="5596477" y="362729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College Name</a:t>
            </a:r>
            <a:endParaRPr lang="en-US" sz="1200" b="0" i="0" u="none" strike="noStrike" cap="none" dirty="0">
              <a:solidFill>
                <a:schemeClr val="tx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596477" y="3956068"/>
            <a:ext cx="20955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Arasu Engineering College</a:t>
            </a:r>
            <a:endParaRPr lang="en-US" sz="1100" b="0" i="0" u="none" strike="noStrike" cap="none" dirty="0">
              <a:solidFill>
                <a:schemeClr val="tx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90"/>
    </mc:Choice>
    <mc:Fallback>
      <p:transition spd="slow" advTm="35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93915" y="710292"/>
            <a:ext cx="3429000" cy="3184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Arial" panose="020B0604020202020204"/>
                <a:cs typeface="Arial" panose="020B0604020202020204"/>
              </a:rPr>
              <a:t>  Voting Details Page</a:t>
            </a:r>
            <a:endParaRPr lang="en-US" sz="1600" b="1" dirty="0">
              <a:solidFill>
                <a:srgbClr val="213163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444" y="1216480"/>
            <a:ext cx="7429500" cy="3665764"/>
          </a:xfrm>
          <a:prstGeom prst="rect">
            <a:avLst/>
          </a:prstGeom>
        </p:spPr>
      </p:pic>
      <p:pic>
        <p:nvPicPr>
          <p:cNvPr id="3" name="Picture 2" descr="C:\Users\Dell\Desktop\L Monisha\WhatsApp Image 2024-04-15 at 01.07.01_8caa1949.jpgWhatsApp Image 2024-04-15 at 01.07.01_8caa1949"/>
          <p:cNvPicPr>
            <a:picLocks noChangeAspect="1"/>
          </p:cNvPicPr>
          <p:nvPr/>
        </p:nvPicPr>
        <p:blipFill>
          <a:blip r:embed="rId2"/>
          <a:srcRect t="4500" b="4500"/>
          <a:stretch>
            <a:fillRect/>
          </a:stretch>
        </p:blipFill>
        <p:spPr>
          <a:xfrm>
            <a:off x="767444" y="1216480"/>
            <a:ext cx="7429500" cy="366576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93915" y="710292"/>
            <a:ext cx="3429000" cy="3184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Arial" panose="020B0604020202020204"/>
                <a:cs typeface="Arial" panose="020B0604020202020204"/>
              </a:rPr>
              <a:t> Admin Login Page</a:t>
            </a:r>
            <a:endParaRPr lang="en-US" sz="1600" b="1" dirty="0">
              <a:solidFill>
                <a:srgbClr val="213163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6814" y="1240972"/>
            <a:ext cx="7617280" cy="3592286"/>
          </a:xfrm>
          <a:prstGeom prst="rect">
            <a:avLst/>
          </a:prstGeom>
        </p:spPr>
      </p:pic>
      <p:pic>
        <p:nvPicPr>
          <p:cNvPr id="3" name="Picture 2" descr="C:\Users\Dell\Desktop\L Monisha\WhatsApp Image 2024-04-15 at 01.07.00_2c933173.jpgWhatsApp Image 2024-04-15 at 01.07.00_2c933173"/>
          <p:cNvPicPr>
            <a:picLocks noChangeAspect="1"/>
          </p:cNvPicPr>
          <p:nvPr/>
        </p:nvPicPr>
        <p:blipFill>
          <a:blip r:embed="rId2"/>
          <a:srcRect l="1071" r="1071"/>
          <a:stretch>
            <a:fillRect/>
          </a:stretch>
        </p:blipFill>
        <p:spPr>
          <a:xfrm>
            <a:off x="636814" y="1240972"/>
            <a:ext cx="7617280" cy="359228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752832"/>
            <a:ext cx="8017933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61;g5fab984687_2_0"/>
          <p:cNvSpPr txBox="1"/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buSzPts val="2800"/>
            </a:pP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3915" y="710292"/>
            <a:ext cx="3429000" cy="3184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Arial" panose="020B0604020202020204"/>
                <a:cs typeface="Arial" panose="020B0604020202020204"/>
              </a:rPr>
              <a:t>   Admin Home Page</a:t>
            </a:r>
            <a:endParaRPr lang="en-US" sz="1600" b="1" dirty="0">
              <a:solidFill>
                <a:srgbClr val="213163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6622" y="1289957"/>
            <a:ext cx="7576458" cy="3559629"/>
          </a:xfrm>
          <a:prstGeom prst="rect">
            <a:avLst/>
          </a:prstGeom>
        </p:spPr>
      </p:pic>
      <p:pic>
        <p:nvPicPr>
          <p:cNvPr id="6" name="Picture 5" descr="C:\Users\Dell\Desktop\L Monisha\WhatsApp Image 2024-04-15 at 01.07.50_cfdfe0e7.jpgWhatsApp Image 2024-04-15 at 01.07.50_cfdfe0e7"/>
          <p:cNvPicPr>
            <a:picLocks noChangeAspect="1"/>
          </p:cNvPicPr>
          <p:nvPr/>
        </p:nvPicPr>
        <p:blipFill>
          <a:blip r:embed="rId2"/>
          <a:srcRect t="8530" b="8530"/>
          <a:stretch>
            <a:fillRect/>
          </a:stretch>
        </p:blipFill>
        <p:spPr>
          <a:xfrm>
            <a:off x="726622" y="1289957"/>
            <a:ext cx="7576458" cy="35596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752832"/>
            <a:ext cx="8017933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endParaRPr lang="en-US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3914" y="715633"/>
            <a:ext cx="4106635" cy="31306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Arial" panose="020B0604020202020204"/>
                <a:cs typeface="Arial" panose="020B0604020202020204"/>
              </a:rPr>
              <a:t>  Authentication and Authorization Page</a:t>
            </a:r>
            <a:endParaRPr lang="en-US" sz="1600" b="1" dirty="0">
              <a:solidFill>
                <a:srgbClr val="213163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5820" y="1257330"/>
            <a:ext cx="7416437" cy="3518776"/>
          </a:xfrm>
          <a:prstGeom prst="rect">
            <a:avLst/>
          </a:prstGeom>
        </p:spPr>
      </p:pic>
      <p:pic>
        <p:nvPicPr>
          <p:cNvPr id="4" name="Picture 3" descr="C:\Users\Dell\Desktop\L Monisha\WhatsApp Image 2024-04-15 at 01.07.50_3f7f949b.jpgWhatsApp Image 2024-04-15 at 01.07.50_3f7f949b"/>
          <p:cNvPicPr>
            <a:picLocks noChangeAspect="1"/>
          </p:cNvPicPr>
          <p:nvPr/>
        </p:nvPicPr>
        <p:blipFill>
          <a:blip r:embed="rId2"/>
          <a:srcRect t="6184" b="6184"/>
          <a:stretch>
            <a:fillRect/>
          </a:stretch>
        </p:blipFill>
        <p:spPr>
          <a:xfrm>
            <a:off x="845820" y="1257330"/>
            <a:ext cx="7416437" cy="351877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752832"/>
            <a:ext cx="8017933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3915" y="710292"/>
            <a:ext cx="3429000" cy="3184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Arial" panose="020B0604020202020204"/>
                <a:cs typeface="Arial" panose="020B0604020202020204"/>
              </a:rPr>
              <a:t>  Questions Adding Section Page</a:t>
            </a:r>
            <a:endParaRPr lang="en-US" sz="1600" b="1" dirty="0">
              <a:solidFill>
                <a:srgbClr val="213163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5820" y="1159329"/>
            <a:ext cx="7367451" cy="3641272"/>
          </a:xfrm>
          <a:prstGeom prst="rect">
            <a:avLst/>
          </a:prstGeom>
        </p:spPr>
      </p:pic>
      <p:pic>
        <p:nvPicPr>
          <p:cNvPr id="4" name="Picture 3" descr="C:\Users\Dell\Desktop\L Monisha\WhatsApp Image 2024-04-15 at 01.07.51_c985d8d7.jpgWhatsApp Image 2024-04-15 at 01.07.51_c985d8d7"/>
          <p:cNvPicPr>
            <a:picLocks noChangeAspect="1"/>
          </p:cNvPicPr>
          <p:nvPr/>
        </p:nvPicPr>
        <p:blipFill>
          <a:blip r:embed="rId2"/>
          <a:srcRect t="5948" b="5948"/>
          <a:stretch>
            <a:fillRect/>
          </a:stretch>
        </p:blipFill>
        <p:spPr>
          <a:xfrm>
            <a:off x="845820" y="1159329"/>
            <a:ext cx="7367451" cy="364127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752832"/>
            <a:ext cx="8017933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3915" y="710292"/>
            <a:ext cx="3429000" cy="3184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Arial" panose="020B0604020202020204"/>
                <a:cs typeface="Arial" panose="020B0604020202020204"/>
              </a:rPr>
              <a:t>  Voting Details Page</a:t>
            </a:r>
            <a:endParaRPr lang="en-US" sz="1600" b="1" dirty="0">
              <a:solidFill>
                <a:srgbClr val="213163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4592" y="1257300"/>
            <a:ext cx="7494815" cy="3502479"/>
          </a:xfrm>
          <a:prstGeom prst="rect">
            <a:avLst/>
          </a:prstGeom>
        </p:spPr>
      </p:pic>
      <p:pic>
        <p:nvPicPr>
          <p:cNvPr id="6" name="Picture 5" descr="C:\Users\Dell\Desktop\L Monisha\WhatsApp Image 2024-04-15 at 01.07.51_3192a9fd.jpgWhatsApp Image 2024-04-15 at 01.07.51_3192a9fd"/>
          <p:cNvPicPr>
            <a:picLocks noChangeAspect="1"/>
          </p:cNvPicPr>
          <p:nvPr/>
        </p:nvPicPr>
        <p:blipFill>
          <a:blip r:embed="rId2"/>
          <a:srcRect t="7879" b="7879"/>
          <a:stretch>
            <a:fillRect/>
          </a:stretch>
        </p:blipFill>
        <p:spPr>
          <a:xfrm>
            <a:off x="824591" y="1257300"/>
            <a:ext cx="7494815" cy="350247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/>
          <p:cNvSpPr txBox="1"/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/>
          <p:cNvGraphicFramePr/>
          <p:nvPr/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  <a:endParaRPr lang="en-US"/>
          </a:p>
        </p:txBody>
      </p:sp>
      <p:sp>
        <p:nvSpPr>
          <p:cNvPr id="7" name="Google Shape;61;g5fab984687_2_0"/>
          <p:cNvSpPr txBox="1"/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buSzPts val="2800"/>
            </a:pPr>
            <a:endParaRPr lang="en-IN" sz="1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053" y="719666"/>
            <a:ext cx="8421857" cy="547983"/>
          </a:xfrm>
        </p:spPr>
        <p:txBody>
          <a:bodyPr/>
          <a:lstStyle/>
          <a:p>
            <a:r>
              <a:rPr lang="en-IN" sz="1600" b="1">
                <a:solidFill>
                  <a:srgbClr val="213163"/>
                </a:solidFill>
                <a:latin typeface="+mj-lt"/>
              </a:rPr>
              <a:t>Future </a:t>
            </a:r>
            <a:r>
              <a:rPr lang="en-US" sz="1600" b="1">
                <a:solidFill>
                  <a:srgbClr val="213163"/>
                </a:solidFill>
                <a:latin typeface="+mj-lt"/>
              </a:rPr>
              <a:t>Enhancements</a:t>
            </a:r>
            <a:r>
              <a:rPr lang="en-US" sz="1600" b="1">
                <a:solidFill>
                  <a:srgbClr val="374151"/>
                </a:solidFill>
                <a:latin typeface="+mj-lt"/>
                <a:cs typeface="Times New Roman" panose="02020603050405020304" pitchFamily="18" charset="0"/>
              </a:rPr>
              <a:t>:</a:t>
            </a:r>
            <a:br>
              <a:rPr lang="en-US" b="0" i="0">
                <a:solidFill>
                  <a:srgbClr val="374151"/>
                </a:solidFill>
                <a:effectLst/>
                <a:latin typeface="Söhne"/>
              </a:rPr>
            </a:b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77585" y="1216479"/>
            <a:ext cx="8425543" cy="3306529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dirty="0">
                <a:solidFill>
                  <a:srgbClr val="13343B"/>
                </a:solidFill>
                <a:latin typeface="__fkGroteskNeue_a82850"/>
              </a:rPr>
              <a:t>F</a:t>
            </a:r>
            <a:r>
              <a:rPr lang="en-US" b="0" i="0" dirty="0">
                <a:solidFill>
                  <a:srgbClr val="13343B"/>
                </a:solidFill>
                <a:effectLst/>
                <a:latin typeface="__fkGroteskNeue_a82850"/>
              </a:rPr>
              <a:t>uture enhancements in a voting application using the Django framework, several key features and improvements can be considered based on the information from the provided sources,</a:t>
            </a:r>
            <a:endParaRPr lang="en-US" b="0" i="0" dirty="0">
              <a:solidFill>
                <a:srgbClr val="13343B"/>
              </a:solidFill>
              <a:effectLst/>
              <a:latin typeface="__fkGroteskNeue_a82850"/>
            </a:endParaRPr>
          </a:p>
          <a:p>
            <a:pPr algn="l"/>
            <a:r>
              <a:rPr lang="en-US" b="1" dirty="0">
                <a:solidFill>
                  <a:srgbClr val="13343B"/>
                </a:solidFill>
                <a:latin typeface="__fkGroteskNeue_a82850"/>
              </a:rPr>
              <a:t>1.</a:t>
            </a:r>
            <a:r>
              <a:rPr lang="en-US" b="1" i="0" dirty="0">
                <a:solidFill>
                  <a:srgbClr val="13343B"/>
                </a:solidFill>
                <a:effectLst/>
                <a:latin typeface="__fkGroteskNeue_a82850"/>
              </a:rPr>
              <a:t>Asynchronous Programming</a:t>
            </a:r>
            <a:r>
              <a:rPr lang="en-US" b="0" i="0" dirty="0">
                <a:solidFill>
                  <a:srgbClr val="13343B"/>
                </a:solidFill>
                <a:effectLst/>
                <a:latin typeface="__fkGroteskNeue_a82850"/>
              </a:rPr>
              <a:t>: Implementing asynchronous programming can enhance the performance of the application by allowing tasks to run concurrently, improving responsiveness and scalability</a:t>
            </a:r>
            <a:r>
              <a:rPr lang="en-US" b="0" i="0" dirty="0">
                <a:solidFill>
                  <a:srgbClr val="13343B"/>
                </a:solidFill>
                <a:effectLst/>
                <a:latin typeface="var(--font-berkeley-mono)"/>
              </a:rPr>
              <a:t>.</a:t>
            </a:r>
            <a:endParaRPr lang="en-US" b="0" i="0" dirty="0">
              <a:solidFill>
                <a:srgbClr val="13343B"/>
              </a:solidFill>
              <a:effectLst/>
              <a:latin typeface="__fkGroteskNeue_a82850"/>
            </a:endParaRPr>
          </a:p>
          <a:p>
            <a:pPr algn="l"/>
            <a:r>
              <a:rPr lang="en-US" b="1" i="0" dirty="0">
                <a:solidFill>
                  <a:srgbClr val="13343B"/>
                </a:solidFill>
                <a:effectLst/>
                <a:latin typeface="__fkGroteskNeue_a82850"/>
              </a:rPr>
              <a:t>2</a:t>
            </a:r>
            <a:r>
              <a:rPr lang="en-US" b="0" i="0" dirty="0">
                <a:solidFill>
                  <a:srgbClr val="13343B"/>
                </a:solidFill>
                <a:effectLst/>
                <a:latin typeface="__fkGroteskNeue_a82850"/>
              </a:rPr>
              <a:t>.</a:t>
            </a:r>
            <a:r>
              <a:rPr lang="en-US" b="1" i="0" dirty="0">
                <a:solidFill>
                  <a:srgbClr val="13343B"/>
                </a:solidFill>
                <a:effectLst/>
                <a:latin typeface="__fkGroteskNeue_a82850"/>
              </a:rPr>
              <a:t>Microservices Architecture</a:t>
            </a:r>
            <a:r>
              <a:rPr lang="en-US" b="0" i="0" dirty="0">
                <a:solidFill>
                  <a:srgbClr val="13343B"/>
                </a:solidFill>
                <a:effectLst/>
                <a:latin typeface="__fkGroteskNeue_a82850"/>
              </a:rPr>
              <a:t>: Adopting a microservices architecture can make the application more modular, easier to maintain, and scalable by breaking it into smaller, independent services that communicate with each other</a:t>
            </a:r>
            <a:endParaRPr lang="en-US" dirty="0">
              <a:solidFill>
                <a:srgbClr val="13343B"/>
              </a:solidFill>
              <a:latin typeface="__fkGroteskNeue_a82850"/>
            </a:endParaRPr>
          </a:p>
          <a:p>
            <a:pPr algn="l"/>
            <a:r>
              <a:rPr lang="en-US" b="1" i="0" dirty="0">
                <a:solidFill>
                  <a:srgbClr val="13343B"/>
                </a:solidFill>
                <a:effectLst/>
                <a:latin typeface="__fkGroteskNeue_a82850"/>
              </a:rPr>
              <a:t>3</a:t>
            </a:r>
            <a:r>
              <a:rPr lang="en-US" b="0" i="0" dirty="0">
                <a:solidFill>
                  <a:srgbClr val="13343B"/>
                </a:solidFill>
                <a:effectLst/>
                <a:latin typeface="__fkGroteskNeue_a82850"/>
              </a:rPr>
              <a:t>.</a:t>
            </a:r>
            <a:r>
              <a:rPr lang="en-US" b="1" i="0" dirty="0">
                <a:solidFill>
                  <a:srgbClr val="13343B"/>
                </a:solidFill>
                <a:effectLst/>
                <a:latin typeface="__fkGroteskNeue_a82850"/>
              </a:rPr>
              <a:t>Serverless Computing</a:t>
            </a:r>
            <a:r>
              <a:rPr lang="en-US" b="0" i="0" dirty="0">
                <a:solidFill>
                  <a:srgbClr val="13343B"/>
                </a:solidFill>
                <a:effectLst/>
                <a:latin typeface="__fkGroteskNeue_a82850"/>
              </a:rPr>
              <a:t>: Utilizing serverless computing can optimize resource utilization and reduce costs by enabling automatic scaling and only paying for actual usage, enhancing the application's efficiency and cost-effectiveness</a:t>
            </a:r>
            <a:r>
              <a:rPr lang="en-US" b="0" i="0" dirty="0">
                <a:solidFill>
                  <a:srgbClr val="13343B"/>
                </a:solidFill>
                <a:effectLst/>
                <a:latin typeface="var(--font-berkeley-mono)"/>
              </a:rPr>
              <a:t>.</a:t>
            </a:r>
            <a:endParaRPr lang="en-US" b="0" i="0" dirty="0">
              <a:solidFill>
                <a:srgbClr val="13343B"/>
              </a:solidFill>
              <a:effectLst/>
              <a:latin typeface="__fkGroteskNeue_a82850"/>
            </a:endParaRPr>
          </a:p>
          <a:p>
            <a:pPr algn="l"/>
            <a:r>
              <a:rPr lang="en-US" b="1" i="0" dirty="0">
                <a:solidFill>
                  <a:srgbClr val="13343B"/>
                </a:solidFill>
                <a:effectLst/>
                <a:latin typeface="__fkGroteskNeue_a82850"/>
              </a:rPr>
              <a:t>4.Client-Side Encryption</a:t>
            </a:r>
            <a:r>
              <a:rPr lang="en-US" b="0" i="0" dirty="0">
                <a:solidFill>
                  <a:srgbClr val="13343B"/>
                </a:solidFill>
                <a:effectLst/>
                <a:latin typeface="__fkGroteskNeue_a82850"/>
              </a:rPr>
              <a:t>: Enhancing security by implementing client-side encryption can protect sensitive data and ensure the confidentiality of votes, contributing to a more secure e-voting platform</a:t>
            </a:r>
            <a:r>
              <a:rPr lang="en-US" b="0" i="0" dirty="0">
                <a:solidFill>
                  <a:srgbClr val="13343B"/>
                </a:solidFill>
                <a:effectLst/>
                <a:latin typeface="var(--font-berkeley-mono)"/>
              </a:rPr>
              <a:t>.</a:t>
            </a:r>
            <a:endParaRPr lang="en-US" b="0" i="0" dirty="0">
              <a:solidFill>
                <a:srgbClr val="13343B"/>
              </a:solidFill>
              <a:effectLst/>
              <a:latin typeface="__fkGroteskNeue_a82850"/>
            </a:endParaRPr>
          </a:p>
          <a:p>
            <a:pPr algn="l"/>
            <a:r>
              <a:rPr lang="en-US" b="1" i="0" dirty="0">
                <a:solidFill>
                  <a:srgbClr val="13343B"/>
                </a:solidFill>
                <a:effectLst/>
                <a:latin typeface="__fkGroteskNeue_a82850"/>
              </a:rPr>
              <a:t>5.Blockchain Technology: </a:t>
            </a:r>
            <a:r>
              <a:rPr lang="en-US" b="0" i="0" dirty="0">
                <a:solidFill>
                  <a:srgbClr val="13343B"/>
                </a:solidFill>
                <a:effectLst/>
                <a:latin typeface="__fkGroteskNeue_a82850"/>
              </a:rPr>
              <a:t>Integrating blockchain technology can provide transparent and verifiable voting processes, ensuring the integrity of elections and promoting trust in the system</a:t>
            </a:r>
            <a:endParaRPr lang="en-US" b="0" i="0" dirty="0">
              <a:solidFill>
                <a:srgbClr val="13343B"/>
              </a:solidFill>
              <a:effectLst/>
              <a:latin typeface="__fkGroteskNeue_a8285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Conclusion</a:t>
            </a:r>
            <a:endParaRPr lang="en-IN" sz="1600"/>
          </a:p>
        </p:txBody>
      </p:sp>
      <p:sp>
        <p:nvSpPr>
          <p:cNvPr id="3" name="Rectangle 2"/>
          <p:cNvSpPr/>
          <p:nvPr/>
        </p:nvSpPr>
        <p:spPr>
          <a:xfrm>
            <a:off x="277585" y="1216479"/>
            <a:ext cx="8425543" cy="3306529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b="0" i="0" dirty="0">
                <a:solidFill>
                  <a:srgbClr val="13343B"/>
                </a:solidFill>
                <a:effectLst/>
                <a:latin typeface="__fkGroteskNeue_a82850"/>
              </a:rPr>
              <a:t>To create a voting application using Django, one should have a solid understanding of Python programming, Django framework, HTML, CSS, and Bootstrap. The development process involves creating a new Django project, creating a Django app, defining models, creating views, defining templates, and creating URLs.</a:t>
            </a:r>
            <a:endParaRPr lang="en-US" b="0" i="0" dirty="0">
              <a:solidFill>
                <a:srgbClr val="13343B"/>
              </a:solidFill>
              <a:effectLst/>
              <a:latin typeface="__fkGroteskNeue_a82850"/>
            </a:endParaRPr>
          </a:p>
          <a:p>
            <a:pPr algn="l"/>
            <a:r>
              <a:rPr lang="en-US" b="0" i="0" dirty="0">
                <a:solidFill>
                  <a:srgbClr val="13343B"/>
                </a:solidFill>
                <a:effectLst/>
                <a:latin typeface="__fkGroteskNeue_a82850"/>
              </a:rPr>
              <a:t>The application can be further enhanced with features such as real-time results, a user-friendly interface, and a secure database design. It can also include an admin panel for managing elections, candidates, and user accounts.</a:t>
            </a:r>
            <a:endParaRPr lang="en-US" b="0" i="0" dirty="0">
              <a:solidFill>
                <a:srgbClr val="13343B"/>
              </a:solidFill>
              <a:effectLst/>
              <a:latin typeface="__fkGroteskNeue_a82850"/>
            </a:endParaRPr>
          </a:p>
          <a:p>
            <a:pPr algn="l"/>
            <a:r>
              <a:rPr lang="en-US" b="0" i="0" dirty="0">
                <a:solidFill>
                  <a:srgbClr val="13343B"/>
                </a:solidFill>
                <a:effectLst/>
                <a:latin typeface="__fkGroteskNeue_a82850"/>
              </a:rPr>
              <a:t>Overall, a voting application using the Django framework is a powerful and flexible solution for creating online voting systems that can cater to various use cases and requirements.</a:t>
            </a:r>
            <a:endParaRPr lang="en-US" b="0" i="0" dirty="0">
              <a:solidFill>
                <a:srgbClr val="13343B"/>
              </a:solidFill>
              <a:effectLst/>
              <a:latin typeface="__fkGroteskNeue_a82850"/>
            </a:endParaRPr>
          </a:p>
          <a:p>
            <a:pPr algn="l"/>
            <a:endParaRPr lang="en-US" b="0" i="0" dirty="0">
              <a:solidFill>
                <a:srgbClr val="13343B"/>
              </a:solidFill>
              <a:effectLst/>
              <a:latin typeface="__fkGroteskNeue_a8285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000" b="1" spc="-5" dirty="0">
                <a:solidFill>
                  <a:srgbClr val="223366"/>
                </a:solidFill>
              </a:rPr>
              <a:t>Thank </a:t>
            </a:r>
            <a:r>
              <a:rPr lang="en-US" sz="3200" b="1" spc="-5" dirty="0">
                <a:solidFill>
                  <a:srgbClr val="223366"/>
                </a:solidFill>
              </a:rPr>
              <a:t>You</a:t>
            </a:r>
            <a:r>
              <a:rPr lang="en-US" sz="3000" b="1" spc="-5" dirty="0">
                <a:solidFill>
                  <a:srgbClr val="223366"/>
                </a:solidFill>
              </a:rPr>
              <a:t>!</a:t>
            </a:r>
            <a:endParaRPr lang="en-US" sz="3000" b="1" spc="-5" dirty="0">
              <a:solidFill>
                <a:srgbClr val="223366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 panose="020B0604020202020204"/>
                <a:cs typeface="Arial" panose="020B0604020202020204"/>
              </a:rPr>
              <a:t>CAPSTONE PROJECT SHOWCASE</a:t>
            </a:r>
            <a:endParaRPr lang="en-US" sz="2000" b="1">
              <a:solidFill>
                <a:srgbClr val="213164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Rectangle: Rounded Corners 15"/>
          <p:cNvSpPr/>
          <p:nvPr/>
        </p:nvSpPr>
        <p:spPr>
          <a:xfrm>
            <a:off x="958215" y="3153557"/>
            <a:ext cx="7227570" cy="530626"/>
          </a:xfrm>
          <a:prstGeom prst="roundRect">
            <a:avLst>
              <a:gd name="adj" fmla="val 50000"/>
            </a:avLst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213163"/>
                </a:solidFill>
              </a:rPr>
              <a:t>Voting Application using Django Framework</a:t>
            </a:r>
            <a:r>
              <a:rPr lang="en-US" altLang="en-IN" b="1" dirty="0">
                <a:solidFill>
                  <a:srgbClr val="213163"/>
                </a:solidFill>
              </a:rPr>
              <a:t>-Monisha L</a:t>
            </a:r>
            <a:r>
              <a:rPr lang="en-IN" b="1" dirty="0">
                <a:solidFill>
                  <a:srgbClr val="213163"/>
                </a:solidFill>
              </a:rPr>
              <a:t>(40</a:t>
            </a:r>
            <a:r>
              <a:rPr lang="en-US" altLang="en-IN" b="1" dirty="0">
                <a:solidFill>
                  <a:srgbClr val="213163"/>
                </a:solidFill>
              </a:rPr>
              <a:t>53</a:t>
            </a:r>
            <a:r>
              <a:rPr lang="en-IN" b="1" dirty="0">
                <a:solidFill>
                  <a:srgbClr val="213163"/>
                </a:solidFill>
              </a:rPr>
              <a:t>,AEC)</a:t>
            </a:r>
            <a:endParaRPr lang="en-IN" b="1" dirty="0">
              <a:solidFill>
                <a:srgbClr val="213163"/>
              </a:solidFill>
            </a:endParaRPr>
          </a:p>
        </p:txBody>
      </p:sp>
      <p:sp>
        <p:nvSpPr>
          <p:cNvPr id="13" name="TextBox 10"/>
          <p:cNvSpPr txBox="1"/>
          <p:nvPr/>
        </p:nvSpPr>
        <p:spPr>
          <a:xfrm>
            <a:off x="2129473" y="3183633"/>
            <a:ext cx="4881245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5"/>
              </a:lnSpc>
              <a:spcBef>
                <a:spcPct val="0"/>
              </a:spcBef>
            </a:pPr>
            <a:r>
              <a:rPr lang="en-US" sz="1600" b="1" dirty="0">
                <a:latin typeface="+mj-lt"/>
              </a:rPr>
              <a:t> </a:t>
            </a:r>
            <a:endParaRPr lang="en-US" sz="1600" dirty="0">
              <a:latin typeface="+mj-lt"/>
              <a:cs typeface="Poppins"/>
            </a:endParaRPr>
          </a:p>
        </p:txBody>
      </p:sp>
      <p:sp>
        <p:nvSpPr>
          <p:cNvPr id="19" name="TextBox 10"/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5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/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5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Abstract</a:t>
            </a:r>
            <a:endParaRPr lang="en-IN" sz="1600"/>
          </a:p>
        </p:txBody>
      </p:sp>
      <p:sp>
        <p:nvSpPr>
          <p:cNvPr id="2" name="Rectangle 1"/>
          <p:cNvSpPr/>
          <p:nvPr/>
        </p:nvSpPr>
        <p:spPr>
          <a:xfrm>
            <a:off x="277585" y="1216479"/>
            <a:ext cx="8425543" cy="3306529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i="0" dirty="0">
                <a:solidFill>
                  <a:srgbClr val="13343B"/>
                </a:solidFill>
                <a:effectLst/>
                <a:latin typeface="__fkGroteskNeue_a82850"/>
              </a:rPr>
              <a:t>The proposed voting application is a web-based platform that allows users to create and participate in online votes. The application is built using the Django framework, a popular and well-supported Python-based web framework that provides a robust foundation for building scalable and secure web applications . The application is also designed to be flexible and scalable, with a modular architecture that allows for easy customization and extension. This makes it suitable for a wide range of use cases, from small-scale internal votes to large-scale public elections . Overall, the proposed voting application is a secure, user-friendly, and flexible platform for conducting online votes. Its use of the Django framework ensures a robust and scalable foundation, while its focus on security and user experience makes it an ideal choice for a wide range of voting scenarios.</a:t>
            </a:r>
            <a:endParaRPr lang="en-US" i="0" dirty="0">
              <a:solidFill>
                <a:srgbClr val="13343B"/>
              </a:solidFill>
              <a:effectLst/>
              <a:latin typeface="__fkGroteskNeue_a8285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Problem Statement</a:t>
            </a:r>
            <a:endParaRPr lang="en-IN" sz="1600"/>
          </a:p>
        </p:txBody>
      </p:sp>
      <p:sp>
        <p:nvSpPr>
          <p:cNvPr id="3" name="Google Shape;61;g5fab984687_2_0"/>
          <p:cNvSpPr txBox="1"/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buSzPts val="2800"/>
            </a:pP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7585" y="1216479"/>
            <a:ext cx="8425543" cy="3306529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i="0" dirty="0">
                <a:solidFill>
                  <a:srgbClr val="13343B"/>
                </a:solidFill>
                <a:effectLst/>
                <a:latin typeface="__fkGroteskNeue_a82850"/>
              </a:rPr>
              <a:t>Online voting has become increasingly popular in recent years, with a growing number of organizations and governments turning to digital platforms to conduct elections and polls. However, online voting also presents a number of challenges, particularly in terms of security and integrity . Overall, the proposed voting application will address the challenges of security and integrity in online voting, while also providing a user-friendly platform for conducting online votes. Its use of the Django framework will ensure a robust and scalable foundation, while its focus on security and user experience will make it an ideal choice for a wide range of voting scenarios.</a:t>
            </a:r>
            <a:endParaRPr lang="en-US" i="0" dirty="0">
              <a:solidFill>
                <a:srgbClr val="13343B"/>
              </a:solidFill>
              <a:effectLst/>
              <a:latin typeface="__fkGroteskNeue_a82850"/>
            </a:endParaRPr>
          </a:p>
          <a:p>
            <a:r>
              <a:rPr lang="en-US" i="0" dirty="0">
                <a:solidFill>
                  <a:srgbClr val="13343B"/>
                </a:solidFill>
                <a:effectLst/>
                <a:latin typeface="__fkGroteskNeue_a82850"/>
              </a:rPr>
              <a:t>In addition to its focus on security, the application will also prioritize user experience, with a clean and intuitive interface that makes it easy for users to create and participate in votes. The application will support multiple types of votes, including single-choice and multiple-choice votes, and will allow users to set deadlines and restrictions for each vote.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Project Overview</a:t>
            </a:r>
            <a:endParaRPr lang="en-IN" sz="1600"/>
          </a:p>
        </p:txBody>
      </p:sp>
      <p:sp>
        <p:nvSpPr>
          <p:cNvPr id="4" name="Rectangle 3"/>
          <p:cNvSpPr/>
          <p:nvPr/>
        </p:nvSpPr>
        <p:spPr>
          <a:xfrm>
            <a:off x="277585" y="1216479"/>
            <a:ext cx="8425543" cy="3306529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i="0" dirty="0">
                <a:solidFill>
                  <a:srgbClr val="13343B"/>
                </a:solidFill>
                <a:effectLst/>
                <a:latin typeface="__fkGroteskNeue_a82850"/>
              </a:rPr>
              <a:t>The project overview for a voting application using the Django framework involves creating a secure and user-friendly online voting system. The application allows users to register, vote, and view real-time results. Here is a  steps involved in building the voting application:</a:t>
            </a:r>
            <a:endParaRPr lang="en-US" i="0" dirty="0">
              <a:solidFill>
                <a:srgbClr val="13343B"/>
              </a:solidFill>
              <a:effectLst/>
              <a:latin typeface="__fkGroteskNeue_a82850"/>
            </a:endParaRPr>
          </a:p>
          <a:p>
            <a:pPr algn="l">
              <a:buFont typeface="+mj-lt"/>
              <a:buAutoNum type="arabicPeriod"/>
            </a:pPr>
            <a:endParaRPr lang="en-US" b="1" i="0" dirty="0">
              <a:solidFill>
                <a:srgbClr val="13343B"/>
              </a:solidFill>
              <a:effectLst/>
              <a:latin typeface="__fkGroteskNeue_a82850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3343B"/>
                </a:solidFill>
                <a:effectLst/>
                <a:latin typeface="__fkGroteskNeue_a82850"/>
              </a:rPr>
              <a:t>Setting up a Django Project</a:t>
            </a:r>
            <a:r>
              <a:rPr lang="en-US" i="0" dirty="0">
                <a:solidFill>
                  <a:srgbClr val="13343B"/>
                </a:solidFill>
                <a:effectLst/>
                <a:latin typeface="__fkGroteskNeue_a82850"/>
              </a:rPr>
              <a:t>: Create a Django project to serve as the foundation for the voting application.</a:t>
            </a:r>
            <a:endParaRPr lang="en-US" i="0" dirty="0">
              <a:solidFill>
                <a:srgbClr val="13343B"/>
              </a:solidFill>
              <a:effectLst/>
              <a:latin typeface="__fkGroteskNeue_a82850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3343B"/>
                </a:solidFill>
                <a:effectLst/>
                <a:latin typeface="__fkGroteskNeue_a82850"/>
              </a:rPr>
              <a:t>Designing the Database Schema</a:t>
            </a:r>
            <a:r>
              <a:rPr lang="en-US" i="0" dirty="0">
                <a:solidFill>
                  <a:srgbClr val="13343B"/>
                </a:solidFill>
                <a:effectLst/>
                <a:latin typeface="__fkGroteskNeue_a82850"/>
              </a:rPr>
              <a:t>: Define the database structure to store user information, votes, and other relevant data.</a:t>
            </a:r>
            <a:endParaRPr lang="en-US" i="0" dirty="0">
              <a:solidFill>
                <a:srgbClr val="13343B"/>
              </a:solidFill>
              <a:effectLst/>
              <a:latin typeface="__fkGroteskNeue_a82850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3343B"/>
                </a:solidFill>
                <a:effectLst/>
                <a:latin typeface="__fkGroteskNeue_a82850"/>
              </a:rPr>
              <a:t>Creating User Authentication</a:t>
            </a:r>
            <a:r>
              <a:rPr lang="en-US" i="0" dirty="0">
                <a:solidFill>
                  <a:srgbClr val="13343B"/>
                </a:solidFill>
                <a:effectLst/>
                <a:latin typeface="__fkGroteskNeue_a82850"/>
              </a:rPr>
              <a:t>: Implement user authentication to allow users to register, log in, and participate in voting.</a:t>
            </a:r>
            <a:endParaRPr lang="en-US" i="0" dirty="0">
              <a:solidFill>
                <a:srgbClr val="13343B"/>
              </a:solidFill>
              <a:effectLst/>
              <a:latin typeface="__fkGroteskNeue_a82850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3343B"/>
                </a:solidFill>
                <a:effectLst/>
                <a:latin typeface="__fkGroteskNeue_a82850"/>
              </a:rPr>
              <a:t>Building the Voting Interface</a:t>
            </a:r>
            <a:r>
              <a:rPr lang="en-US" i="0" dirty="0">
                <a:solidFill>
                  <a:srgbClr val="13343B"/>
                </a:solidFill>
                <a:effectLst/>
                <a:latin typeface="__fkGroteskNeue_a82850"/>
              </a:rPr>
              <a:t>: Develop the interface where users can view options, select their choices, and submit votes.</a:t>
            </a:r>
            <a:endParaRPr lang="en-US" i="0" dirty="0">
              <a:solidFill>
                <a:srgbClr val="13343B"/>
              </a:solidFill>
              <a:effectLst/>
              <a:latin typeface="__fkGroteskNeue_a82850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3343B"/>
                </a:solidFill>
                <a:effectLst/>
                <a:latin typeface="__fkGroteskNeue_a82850"/>
              </a:rPr>
              <a:t>Implementing Real-time Results</a:t>
            </a:r>
            <a:r>
              <a:rPr lang="en-US" i="0" dirty="0">
                <a:solidFill>
                  <a:srgbClr val="13343B"/>
                </a:solidFill>
                <a:effectLst/>
                <a:latin typeface="__fkGroteskNeue_a82850"/>
              </a:rPr>
              <a:t>: Display the voting results dynamically to provide instant feedback to users.</a:t>
            </a:r>
            <a:endParaRPr lang="en-US" i="0" dirty="0">
              <a:solidFill>
                <a:srgbClr val="13343B"/>
              </a:solidFill>
              <a:effectLst/>
              <a:latin typeface="__fkGroteskNeue_a82850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3343B"/>
                </a:solidFill>
                <a:effectLst/>
                <a:latin typeface="__fkGroteskNeue_a82850"/>
              </a:rPr>
              <a:t>Developing an Admin Panel</a:t>
            </a:r>
            <a:r>
              <a:rPr lang="en-US" i="0" dirty="0">
                <a:solidFill>
                  <a:srgbClr val="13343B"/>
                </a:solidFill>
                <a:effectLst/>
                <a:latin typeface="__fkGroteskNeue_a82850"/>
              </a:rPr>
              <a:t>: Build an admin panel to manage the voting process, candidates, and user accounts effectively.</a:t>
            </a:r>
            <a:endParaRPr lang="en-US" i="0" dirty="0">
              <a:solidFill>
                <a:srgbClr val="13343B"/>
              </a:solidFill>
              <a:effectLst/>
              <a:latin typeface="__fkGroteskNeue_a82850"/>
            </a:endParaRPr>
          </a:p>
          <a:p>
            <a:endParaRPr lang="en-US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Proposed Solution</a:t>
            </a:r>
            <a:endParaRPr lang="en-IN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138533" y="1102220"/>
            <a:ext cx="8866934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0" i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7585" y="1216479"/>
            <a:ext cx="8425543" cy="3306529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0" i="0" dirty="0">
                <a:solidFill>
                  <a:srgbClr val="13343B"/>
                </a:solidFill>
                <a:effectLst/>
                <a:latin typeface="__fkGroteskNeue_a82850"/>
              </a:rPr>
              <a:t>The proposed solution for a voting application using the Django framework is to create a secure and user-friendly online voting platform. The application will allow users to register, vote, and view real-time results . To build the application, the Django framework will be used as the foundation due to its robustness and scalability. The application will have a user-friendly interface, a secure database, real-time results, and an admin panel for efficient management of elections, candidates, and user accounts.</a:t>
            </a:r>
            <a:br>
              <a:rPr lang="en-US" b="0" i="0" dirty="0">
                <a:solidFill>
                  <a:srgbClr val="13343B"/>
                </a:solidFill>
                <a:effectLst/>
                <a:latin typeface="__fkGroteskNeue_a82850"/>
              </a:rPr>
            </a:br>
            <a:r>
              <a:rPr lang="en-US" b="0" i="0" dirty="0">
                <a:solidFill>
                  <a:srgbClr val="13343B"/>
                </a:solidFill>
                <a:effectLst/>
                <a:latin typeface="__fkGroteskNeue_a82850"/>
              </a:rPr>
              <a:t>In summary, the proposed solution for a voting application using the Django framework is a secure, user-friendly, and flexible platform for conducting online votes. Its use of the Django framework ensures a robust and scalable foundation, while its focus on security and user experience makes it an ideal choice for a wide range of voting scenarios.</a:t>
            </a:r>
            <a:endParaRPr lang="en-US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1358" y="762706"/>
            <a:ext cx="8017933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endParaRPr lang="en-US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 idx="4294967295"/>
          </p:nvPr>
        </p:nvSpPr>
        <p:spPr>
          <a:xfrm>
            <a:off x="-106136" y="677636"/>
            <a:ext cx="7886700" cy="514350"/>
          </a:xfrm>
          <a:prstGeom prst="rect">
            <a:avLst/>
          </a:prstGeom>
        </p:spPr>
        <p:txBody>
          <a:bodyPr/>
          <a:lstStyle/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      Home Page</a:t>
            </a:r>
            <a:endParaRPr lang="en-US" sz="1600" b="1" dirty="0">
              <a:solidFill>
                <a:srgbClr val="213163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225" y="1191986"/>
            <a:ext cx="7659066" cy="3608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08" y="1191986"/>
            <a:ext cx="7659067" cy="36085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950" y="1191985"/>
            <a:ext cx="7772400" cy="369842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02079" y="710292"/>
            <a:ext cx="3429000" cy="3184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Arial" panose="020B0604020202020204"/>
                <a:cs typeface="Arial" panose="020B0604020202020204"/>
              </a:rPr>
              <a:t>Poll Page</a:t>
            </a:r>
            <a:endParaRPr lang="en-US" sz="1600" b="1" dirty="0">
              <a:solidFill>
                <a:srgbClr val="213163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" name="Picture 2" descr="C:\Users\Dell\Desktop\L Monisha\WhatsApp Image 2024-04-15 at 01.07.01_bb0db950.jpgWhatsApp Image 2024-04-15 at 01.07.01_bb0db950"/>
          <p:cNvPicPr>
            <a:picLocks noChangeAspect="1"/>
          </p:cNvPicPr>
          <p:nvPr/>
        </p:nvPicPr>
        <p:blipFill>
          <a:blip r:embed="rId2"/>
          <a:srcRect t="7704" b="7704"/>
          <a:stretch>
            <a:fillRect/>
          </a:stretch>
        </p:blipFill>
        <p:spPr>
          <a:xfrm>
            <a:off x="742950" y="1191985"/>
            <a:ext cx="7772400" cy="369842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2079" y="710292"/>
            <a:ext cx="3429000" cy="3184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Arial" panose="020B0604020202020204"/>
                <a:cs typeface="Arial" panose="020B0604020202020204"/>
              </a:rPr>
              <a:t> Voting Page</a:t>
            </a:r>
            <a:endParaRPr lang="en-US" sz="1600" b="1" dirty="0">
              <a:solidFill>
                <a:srgbClr val="213163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293" y="1191986"/>
            <a:ext cx="7666264" cy="3698421"/>
          </a:xfrm>
          <a:prstGeom prst="rect">
            <a:avLst/>
          </a:prstGeom>
        </p:spPr>
      </p:pic>
      <p:pic>
        <p:nvPicPr>
          <p:cNvPr id="3" name="Picture 2" descr="C:\Users\Dell\Desktop\L Monisha\WhatsApp Image 2024-04-15 at 01.07.02_c6f1ca94.jpgWhatsApp Image 2024-04-15 at 01.07.02_c6f1ca94"/>
          <p:cNvPicPr>
            <a:picLocks noChangeAspect="1"/>
          </p:cNvPicPr>
          <p:nvPr/>
        </p:nvPicPr>
        <p:blipFill>
          <a:blip r:embed="rId2"/>
          <a:srcRect t="5255" b="5255"/>
          <a:stretch>
            <a:fillRect/>
          </a:stretch>
        </p:blipFill>
        <p:spPr>
          <a:xfrm>
            <a:off x="710292" y="1191986"/>
            <a:ext cx="7666265" cy="369842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��< ? x m l   v e r s i o n = " 1 . 0 " ? > < c t : c o n t e n t T y p e S c h e m a   c t : _ = " "   m a : _ = " "   m a : c o n t e n t T y p e N a m e = " D o c u m e n t "   m a : c o n t e n t T y p e I D = " 0 x 0 1 0 1 0 0 0 F 1 8 7 2 1 8 8 A B C F C 4 8 B E C A 6 C 8 7 E 8 A C 3 2 8 5 "   m a : c o n t e n t T y p e V e r s i o n = " 1 5 "   m a : c o n t e n t T y p e D e s c r i p t i o n = " C r e a t e   a   n e w   d o c u m e n t . "   m a : c o n t e n t T y p e S c o p e = " "   m a : v e r s i o n I D = " 7 6 7 0 6 1 8 c 0 3 e 5 4 f b a e 4 a 1 7 e c b 2 d 0 e d 1 0 f "   x m l n s : c t = " h t t p : / / s c h e m a s . m i c r o s o f t . c o m / o f f i c e / 2 0 0 6 / m e t a d a t a / c o n t e n t T y p e "   x m l n s : m a = " h t t p : / / s c h e m a s . m i c r o s o f t . c o m / o f f i c e / 2 0 0 6 / m e t a d a t a / p r o p e r t i e s / m e t a A t t r i b u t e s " >  
 < x s d : s c h e m a   t a r g e t N a m e s p a c e = " h t t p : / / s c h e m a s . m i c r o s o f t . c o m / o f f i c e / 2 0 0 6 / m e t a d a t a / p r o p e r t i e s "   m a : r o o t = " t r u e "   m a : f i e l d s I D = " 3 d 6 3 d e 1 c 5 a 2 1 7 0 4 4 e 3 1 e 0 c 8 b 2 6 0 d 3 d 7 1 "   n s 3 : _ = " "   n s 4 : _ = " "   x m l n s : x s d = " h t t p : / / w w w . w 3 . o r g / 2 0 0 1 / X M L S c h e m a "   x m l n s : x s = " h t t p : / / w w w . w 3 . o r g / 2 0 0 1 / X M L S c h e m a "   x m l n s : p = " h t t p : / / s c h e m a s . m i c r o s o f t . c o m / o f f i c e / 2 0 0 6 / m e t a d a t a / p r o p e r t i e s "   x m l n s : n s 3 = " 9 1 6 2 b d 5 b - 4 e d 9 - 4 d a 3 - b 3 7 6 - 0 5 2 0 4 5 8 0 b a 3 f "   x m l n s : n s 4 = " c 0 f a 2 6 1 7 - 9 6 b d - 4 2 5 d - 8 5 7 8 - e 9 3 5 6 3 f e 3 7 c 5 " >  
 < x s d : i m p o r t   n a m e s p a c e = " 9 1 6 2 b d 5 b - 4 e d 9 - 4 d a 3 - b 3 7 6 - 0 5 2 0 4 5 8 0 b a 3 f " / >  
 < x s d : i m p o r t   n a m e s p a c e = " c 0 f a 2 6 1 7 - 9 6 b d - 4 2 5 d - 8 5 7 8 - e 9 3 5 6 3 f e 3 7 c 5 " / >  
 < x s d : e l e m e n t   n a m e = " p r o p e r t i e s " >  
 < x s d : c o m p l e x T y p e >  
 < x s d : s e q u e n c e >  
 < x s d : e l e m e n t   n a m e = " d o c u m e n t M a n a g e m e n t " >  
 < x s d : c o m p l e x T y p e >  
 < x s d : a l l >  
 < x s d : e l e m e n t   r e f = " n s 3 : M e d i a S e r v i c e M e t a d a t a "   m i n O c c u r s = " 0 " / >  
 < x s d : e l e m e n t   r e f = " n s 3 : M e d i a S e r v i c e F a s t M e t a d a t a "   m i n O c c u r s = " 0 " / >  
 < x s d : e l e m e n t   r e f = " n s 4 : S h a r e d W i t h U s e r s "   m i n O c c u r s = " 0 " / >  
 < x s d : e l e m e n t   r e f = " n s 4 : S h a r e d W i t h D e t a i l s "   m i n O c c u r s = " 0 " / >  
 < x s d : e l e m e n t   r e f = " n s 4 : S h a r i n g H i n t H a s h "   m i n O c c u r s = " 0 " / >  
 < x s d : e l e m e n t   r e f = " n s 3 : M e d i a S e r v i c e A u t o T a g s "   m i n O c c u r s = " 0 " / >  
 < x s d : e l e m e n t   r e f = " n s 3 : M e d i a S e r v i c e O C R "   m i n O c c u r s = " 0 " / >  
 < x s d : e l e m e n t   r e f = " n s 3 : M e d i a S e r v i c e G e n e r a t i o n T i m e "   m i n O c c u r s = " 0 " / >  
 < x s d : e l e m e n t   r e f = " n s 3 : M e d i a S e r v i c e E v e n t H a s h C o d e "   m i n O c c u r s = " 0 " / >  
 < x s d : e l e m e n t   r e f = " n s 3 : M e d i a S e r v i c e A u t o K e y P o i n t s "   m i n O c c u r s = " 0 " / >  
 < x s d : e l e m e n t   r e f = " n s 3 : M e d i a S e r v i c e K e y P o i n t s "   m i n O c c u r s = " 0 " / >  
 < x s d : e l e m e n t   r e f = " n s 3 : M e d i a S e r v i c e D a t e T a k e n "   m i n O c c u r s = " 0 " / >  
 < x s d : e l e m e n t   r e f = " n s 3 : M e d i a L e n g t h I n S e c o n d s "   m i n O c c u r s = " 0 " / >  
 < x s d : e l e m e n t   r e f = " n s 3 : M e d i a S e r v i c e L o c a t i o n "   m i n O c c u r s = " 0 " / >  
 < x s d : e l e m e n t   r e f = " n s 3 : _ a c t i v i t y "   m i n O c c u r s = " 0 " / >  
 < / x s d : a l l >  
 < / x s d : c o m p l e x T y p e >  
 < / x s d : e l e m e n t >  
 < / x s d : s e q u e n c e >  
 < / x s d : c o m p l e x T y p e >  
 < / x s d : e l e m e n t >  
 < / x s d : s c h e m a >  
 < x s d : s c h e m a   t a r g e t N a m e s p a c e = " 9 1 6 2 b d 5 b - 4 e d 9 - 4 d a 3 - b 3 7 6 - 0 5 2 0 4 5 8 0 b a 3 f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M e d i a S e r v i c e M e t a d a t a "   m a : i n d e x = " 8 "   n i l l a b l e = " t r u e "   m a : d i s p l a y N a m e = " M e d i a S e r v i c e M e t a d a t a "   m a : h i d d e n = " t r u e "   m a : i n t e r n a l N a m e = " M e d i a S e r v i c e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F a s t M e t a d a t a "   m a : i n d e x = " 9 "   n i l l a b l e = " t r u e "   m a : d i s p l a y N a m e = " M e d i a S e r v i c e F a s t M e t a d a t a "   m a : h i d d e n = " t r u e "   m a : i n t e r n a l N a m e = " M e d i a S e r v i c e F a s t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A u t o T a g s "   m a : i n d e x = " 1 3 "   n i l l a b l e = " t r u e "   m a : d i s p l a y N a m e = " T a g s "   m a : i n t e r n a l N a m e = " M e d i a S e r v i c e A u t o T a g s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O C R "   m a : i n d e x = " 1 4 "   n i l l a b l e = " t r u e "   m a : d i s p l a y N a m e = " E x t r a c t e d   T e x t "   m a : i n t e r n a l N a m e = " M e d i a S e r v i c e O C R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x s d : e l e m e n t   n a m e = " M e d i a S e r v i c e G e n e r a t i o n T i m e "   m a : i n d e x = " 1 5 "   n i l l a b l e = " t r u e "   m a : d i s p l a y N a m e = " M e d i a S e r v i c e G e n e r a t i o n T i m e "   m a : h i d d e n = " t r u e "   m a : i n t e r n a l N a m e = " M e d i a S e r v i c e G e n e r a t i o n T i m e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E v e n t H a s h C o d e "   m a : i n d e x = " 1 6 "   n i l l a b l e = " t r u e "   m a : d i s p l a y N a m e = " M e d i a S e r v i c e E v e n t H a s h C o d e "   m a : h i d d e n = " t r u e "   m a : i n t e r n a l N a m e = " M e d i a S e r v i c e E v e n t H a s h C o d e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A u t o K e y P o i n t s "   m a : i n d e x = " 1 7 "   n i l l a b l e = " t r u e "   m a : d i s p l a y N a m e = " M e d i a S e r v i c e A u t o K e y P o i n t s "   m a : h i d d e n = " t r u e "   m a : i n t e r n a l N a m e = " M e d i a S e r v i c e A u t o K e y P o i n t s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K e y P o i n t s "   m a : i n d e x = " 1 8 "   n i l l a b l e = " t r u e "   m a : d i s p l a y N a m e = " K e y P o i n t s "   m a : i n t e r n a l N a m e = " M e d i a S e r v i c e K e y P o i n t s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x s d : e l e m e n t   n a m e = " M e d i a S e r v i c e D a t e T a k e n "   m a : i n d e x = " 1 9 "   n i l l a b l e = " t r u e "   m a : d i s p l a y N a m e = " M e d i a S e r v i c e D a t e T a k e n "   m a : h i d d e n = " t r u e "   m a : i n t e r n a l N a m e = " M e d i a S e r v i c e D a t e T a k e n "   m a : r e a d O n l y = " t r u e " >  
 < x s d : s i m p l e T y p e >  
 < x s d : r e s t r i c t i o n   b a s e = " d m s : T e x t " / >  
 < / x s d : s i m p l e T y p e >  
 < / x s d : e l e m e n t >  
 < x s d : e l e m e n t   n a m e = " M e d i a L e n g t h I n S e c o n d s "   m a : i n d e x = " 2 0 "   n i l l a b l e = " t r u e "   m a : d i s p l a y N a m e = " L e n g t h   ( s e c o n d s ) "   m a : i n t e r n a l N a m e = " M e d i a L e n g t h I n S e c o n d s "   m a : r e a d O n l y = " t r u e " >  
 < x s d : s i m p l e T y p e >  
 < x s d : r e s t r i c t i o n   b a s e = " d m s : U n k n o w n " / >  
 < / x s d : s i m p l e T y p e >  
 < / x s d : e l e m e n t >  
 < x s d : e l e m e n t   n a m e = " M e d i a S e r v i c e L o c a t i o n "   m a : i n d e x = " 2 1 "   n i l l a b l e = " t r u e "   m a : d i s p l a y N a m e = " L o c a t i o n "   m a : i n t e r n a l N a m e = " M e d i a S e r v i c e L o c a t i o n "   m a : r e a d O n l y = " t r u e " >  
 < x s d : s i m p l e T y p e >  
 < x s d : r e s t r i c t i o n   b a s e = " d m s : T e x t " / >  
 < / x s d : s i m p l e T y p e >  
 < / x s d : e l e m e n t >  
 < x s d : e l e m e n t   n a m e = " _ a c t i v i t y "   m a : i n d e x = " 2 2 "   n i l l a b l e = " t r u e "   m a : d i s p l a y N a m e = " _ a c t i v i t y "   m a : h i d d e n = " t r u e "   m a : i n t e r n a l N a m e = " _ a c t i v i t y " >  
 < x s d : s i m p l e T y p e >  
 < x s d : r e s t r i c t i o n   b a s e = " d m s : N o t e " / >  
 < / x s d : s i m p l e T y p e >  
 < / x s d : e l e m e n t >  
 < / x s d : s c h e m a >  
 < x s d : s c h e m a   t a r g e t N a m e s p a c e = " c 0 f a 2 6 1 7 - 9 6 b d - 4 2 5 d - 8 5 7 8 - e 9 3 5 6 3 f e 3 7 c 5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S h a r e d W i t h U s e r s "   m a : i n d e x = " 1 0 "   n i l l a b l e = " t r u e "   m a : d i s p l a y N a m e = " S h a r e d   W i t h "   m a : i n t e r n a l N a m e = " S h a r e d W i t h U s e r s "   m a : r e a d O n l y = " t r u e " >  
 < x s d : c o m p l e x T y p e >  
 < x s d : c o m p l e x C o n t e n t >  
 < x s d : e x t e n s i o n   b a s e = " d m s : U s e r M u l t i " >  
 < x s d : s e q u e n c e >  
 < x s d : e l e m e n t   n a m e = " U s e r I n f o "   m i n O c c u r s = " 0 "   m a x O c c u r s = " u n b o u n d e d " >  
 < x s d : c o m p l e x T y p e >  
 < x s d : s e q u e n c e >  
 < x s d : e l e m e n t   n a m e = " D i s p l a y N a m e "   t y p e = " x s d : s t r i n g "   m i n O c c u r s = " 0 " / >  
 < x s d : e l e m e n t   n a m e = " A c c o u n t I d "   t y p e = " d m s : U s e r I d "   m i n O c c u r s = " 0 "   n i l l a b l e = " t r u e " / >  
 < x s d : e l e m e n t   n a m e = " A c c o u n t T y p e "   t y p e = " x s d : s t r i n g "   m i n O c c u r s = " 0 " / >  
 < / x s d : s e q u e n c e >  
 < / x s d : c o m p l e x T y p e >  
 < / x s d : e l e m e n t >  
 < / x s d : s e q u e n c e >  
 < / x s d : e x t e n s i o n >  
 < / x s d : c o m p l e x C o n t e n t >  
 < / x s d : c o m p l e x T y p e >  
 < / x s d : e l e m e n t >  
 < x s d : e l e m e n t   n a m e = " S h a r e d W i t h D e t a i l s "   m a : i n d e x = " 1 1 "   n i l l a b l e = " t r u e "   m a : d i s p l a y N a m e = " S h a r e d   W i t h   D e t a i l s "   m a : i n t e r n a l N a m e = " S h a r e d W i t h D e t a i l s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x s d : e l e m e n t   n a m e = " S h a r i n g H i n t H a s h "   m a : i n d e x = " 1 2 "   n i l l a b l e = " t r u e "   m a : d i s p l a y N a m e = " S h a r i n g   H i n t   H a s h "   m a : h i d d e n = " t r u e "   m a : i n t e r n a l N a m e = " S h a r i n g H i n t H a s h "   m a : r e a d O n l y = " t r u e " >  
 < x s d : s i m p l e T y p e >  
 < x s d : r e s t r i c t i o n   b a s e = " d m s : T e x t " / >  
 < / x s d : s i m p l e T y p e >  
 < / x s d : e l e m e n t >  
 < / x s d : s c h e m a >  
 < x s d : s c h e m a   t a r g e t N a m e s p a c e = " h t t p : / / s c h e m a s . o p e n x m l f o r m a t s . o r g / p a c k a g e / 2 0 0 6 / m e t a d a t a / c o r e - p r o p e r t i e s "   e l e m e n t F o r m D e f a u l t = " q u a l i f i e d "   a t t r i b u t e F o r m D e f a u l t = " u n q u a l i f i e d "   b l o c k D e f a u l t = " # a l l "   x m l n s = " h t t p : / / s c h e m a s . o p e n x m l f o r m a t s . o r g / p a c k a g e / 2 0 0 6 / m e t a d a t a / c o r e - p r o p e r t i e s "   x m l n s : x s d = " h t t p : / / w w w . w 3 . o r g / 2 0 0 1 / X M L S c h e m a "   x m l n s : x s i = " h t t p : / / w w w . w 3 . o r g / 2 0 0 1 / X M L S c h e m a - i n s t a n c e "   x m l n s : d c = " h t t p : / / p u r l . o r g / d c / e l e m e n t s / 1 . 1 / "   x m l n s : d c t e r m s = " h t t p : / / p u r l . o r g / d c / t e r m s / "   x m l n s : o d o c = " h t t p : / / s c h e m a s . m i c r o s o f t . c o m / i n t e r n a l / o b d " >  
 < x s d : i m p o r t   n a m e s p a c e = " h t t p : / / p u r l . o r g / d c / e l e m e n t s / 1 . 1 / "   s c h e m a L o c a t i o n = " h t t p : / / d u b l i n c o r e . o r g / s c h e m a s / x m l s / q d c / 2 0 0 3 / 0 4 / 0 2 / d c . x s d " / >  
 < x s d : i m p o r t   n a m e s p a c e = " h t t p : / / p u r l . o r g / d c / t e r m s / "   s c h e m a L o c a t i o n = " h t t p : / / d u b l i n c o r e . o r g / s c h e m a s / x m l s / q d c / 2 0 0 3 / 0 4 / 0 2 / d c t e r m s . x s d " / >  
 < x s d : e l e m e n t   n a m e = " c o r e P r o p e r t i e s "   t y p e = " C T _ c o r e P r o p e r t i e s " / >  
 < x s d : c o m p l e x T y p e   n a m e = " C T _ c o r e P r o p e r t i e s " >  
 < x s d : a l l >  
 < x s d : e l e m e n t   r e f = " d c : c r e a t o r "   m i n O c c u r s = " 0 "   m a x O c c u r s = " 1 " / >  
 < x s d : e l e m e n t   r e f = " d c t e r m s : c r e a t e d "   m i n O c c u r s = " 0 "   m a x O c c u r s = " 1 " / >  
 < x s d : e l e m e n t   r e f = " d c : i d e n t i f i e r "   m i n O c c u r s = " 0 "   m a x O c c u r s = " 1 " / >  
 < x s d : e l e m e n t   n a m e = " c o n t e n t T y p e "   m i n O c c u r s = " 0 "   m a x O c c u r s = " 1 "   t y p e = " x s d : s t r i n g "   m a : i n d e x = " 0 "   m a : d i s p l a y N a m e = " C o n t e n t   T y p e " / >  
 < x s d : e l e m e n t   r e f = " d c : t i t l e "   m i n O c c u r s = " 0 "   m a x O c c u r s = " 1 "   m a : i n d e x = " 4 "   m a : d i s p l a y N a m e = " T i t l e " / >  
 < x s d : e l e m e n t   r e f = " d c : s u b j e c t "   m i n O c c u r s = " 0 "   m a x O c c u r s = " 1 " / >  
 < x s d : e l e m e n t   r e f = " d c : d e s c r i p t i o n "   m i n O c c u r s = " 0 "   m a x O c c u r s = " 1 " / >  
 < x s d : e l e m e n t   n a m e = " k e y w o r d s "   m i n O c c u r s = " 0 "   m a x O c c u r s = " 1 "   t y p e = " x s d : s t r i n g " / >  
 < x s d : e l e m e n t   r e f = " d c : l a n g u a g e "   m i n O c c u r s = " 0 "   m a x O c c u r s = " 1 " / >  
 < x s d : e l e m e n t   n a m e = " c a t e g o r y "   m i n O c c u r s = " 0 "   m a x O c c u r s = " 1 "   t y p e = " x s d : s t r i n g " / >  
 < x s d : e l e m e n t   n a m e = " v e r s i o n "   m i n O c c u r s = " 0 "   m a x O c c u r s = " 1 "   t y p e = " x s d : s t r i n g " / >  
 < x s d : e l e m e n t   n a m e = " r e v i s i o n "   m i n O c c u r s = " 0 "   m a x O c c u r s = " 1 "   t y p e = " x s d : s t r i n g " >  
 < x s d : a n n o t a t i o n >  
 < x s d : d o c u m e n t a t i o n >  
                                                 T h i s   v a l u e   i n d i c a t e s   t h e   n u m b e r   o f   s a v e s   o r   r e v i s i o n s .   T h e   a p p l i c a t i o n   i s   r e s p o n s i b l e   f o r   u p d a t i n g   t h i s   v a l u e   a f t e r   e a c h   r e v i s i o n .  
                                         < / x s d : d o c u m e n t a t i o n >  
 < / x s d : a n n o t a t i o n >  
 < / x s d : e l e m e n t >  
 < x s d : e l e m e n t   n a m e = " l a s t M o d i f i e d B y "   m i n O c c u r s = " 0 "   m a x O c c u r s = " 1 "   t y p e = " x s d : s t r i n g " / >  
 < x s d : e l e m e n t   r e f = " d c t e r m s : m o d i f i e d "   m i n O c c u r s = " 0 "   m a x O c c u r s = " 1 " / >  
 < x s d : e l e m e n t   n a m e = " c o n t e n t S t a t u s "   m i n O c c u r s = " 0 "   m a x O c c u r s = " 1 "   t y p e = " x s d : s t r i n g " / >  
 < / x s d : a l l >  
 < / x s d : c o m p l e x T y p e >  
 < / x s d : s c h e m a >  
 < x s : s c h e m a   t a r g e t N a m e s p a c e = " h t t p : / / s c h e m a s . m i c r o s o f t . c o m / o f f i c e / i n f o p a t h / 2 0 0 7 / P a r t n e r C o n t r o l s "   e l e m e n t F o r m D e f a u l t = " q u a l i f i e d "   a t t r i b u t e F o r m D e f a u l t = " u n q u a l i f i e d "   x m l n s : p c = " h t t p : / / s c h e m a s . m i c r o s o f t . c o m / o f f i c e / i n f o p a t h / 2 0 0 7 / P a r t n e r C o n t r o l s "   x m l n s : x s = " h t t p : / / w w w . w 3 . o r g / 2 0 0 1 / X M L S c h e m a " >  
 < x s : e l e m e n t   n a m e = " P e r s o n " >  
 < x s : c o m p l e x T y p e >  
 < x s : s e q u e n c e >  
 < x s : e l e m e n t   r e f = " p c : D i s p l a y N a m e "   m i n O c c u r s = " 0 " > < / x s : e l e m e n t >  
 < x s : e l e m e n t   r e f = " p c : A c c o u n t I d "   m i n O c c u r s = " 0 " > < / x s : e l e m e n t >  
 < x s : e l e m e n t   r e f = " p c : A c c o u n t T y p e "   m i n O c c u r s = " 0 " > < / x s : e l e m e n t >  
 < / x s : s e q u e n c e >  
 < / x s : c o m p l e x T y p e >  
 < / x s : e l e m e n t >  
 < x s : e l e m e n t   n a m e = " D i s p l a y N a m e "   t y p e = " x s : s t r i n g " > < / x s : e l e m e n t >  
 < x s : e l e m e n t   n a m e = " A c c o u n t I d "   t y p e = " x s : s t r i n g " > < / x s : e l e m e n t >  
 < x s : e l e m e n t   n a m e = " A c c o u n t T y p e "   t y p e = " x s : s t r i n g " > < / x s : e l e m e n t >  
 < x s : e l e m e n t   n a m e = " B D C A s s o c i a t e d E n t i t y " >  
 < x s : c o m p l e x T y p e >  
 < x s : s e q u e n c e >  
 < x s : e l e m e n t   r e f = " p c : B D C E n t i t y "   m i n O c c u r s = " 0 "   m a x O c c u r s = " u n b o u n d e d " > < / x s : e l e m e n t >  
 < / x s : s e q u e n c e >  
 < x s : a t t r i b u t e   r e f = " p c : E n t i t y N a m e s p a c e " > < / x s : a t t r i b u t e >  
 < x s : a t t r i b u t e   r e f = " p c : E n t i t y N a m e " > < / x s : a t t r i b u t e >  
 < x s : a t t r i b u t e   r e f = " p c : S y s t e m I n s t a n c e N a m e " > < / x s : a t t r i b u t e >  
 < x s : a t t r i b u t e   r e f = " p c : A s s o c i a t i o n N a m e " > < / x s : a t t r i b u t e >  
 < / x s : c o m p l e x T y p e >  
 < / x s : e l e m e n t >  
 < x s : a t t r i b u t e   n a m e = " E n t i t y N a m e s p a c e "   t y p e = " x s : s t r i n g " > < / x s : a t t r i b u t e >  
 < x s : a t t r i b u t e   n a m e = " E n t i t y N a m e "   t y p e = " x s : s t r i n g " > < / x s : a t t r i b u t e >  
 < x s : a t t r i b u t e   n a m e = " S y s t e m I n s t a n c e N a m e "   t y p e = " x s : s t r i n g " > < / x s : a t t r i b u t e >  
 < x s : a t t r i b u t e   n a m e = " A s s o c i a t i o n N a m e "   t y p e = " x s : s t r i n g " > < / x s : a t t r i b u t e >  
 < x s : e l e m e n t   n a m e = " B D C E n t i t y " >  
 < x s : c o m p l e x T y p e >  
 < x s : s e q u e n c e >  
 < x s : e l e m e n t   r e f = " p c : E n t i t y D i s p l a y N a m e "   m i n O c c u r s = " 0 " > < / x s : e l e m e n t >  
 < x s : e l e m e n t   r e f = " p c : E n t i t y I n s t a n c e R e f e r e n c e "   m i n O c c u r s = " 0 " > < / x s : e l e m e n t >  
 < x s : e l e m e n t   r e f = " p c : E n t i t y I d 1 "   m i n O c c u r s = " 0 " > < / x s : e l e m e n t >  
 < x s : e l e m e n t   r e f = " p c : E n t i t y I d 2 "   m i n O c c u r s = " 0 " > < / x s : e l e m e n t >  
 < x s : e l e m e n t   r e f = " p c : E n t i t y I d 3 "   m i n O c c u r s = " 0 " > < / x s : e l e m e n t >  
 < x s : e l e m e n t   r e f = " p c : E n t i t y I d 4 "   m i n O c c u r s = " 0 " > < / x s : e l e m e n t >  
 < x s : e l e m e n t   r e f = " p c : E n t i t y I d 5 "   m i n O c c u r s = " 0 " > < / x s : e l e m e n t >  
 < / x s : s e q u e n c e >  
 < / x s : c o m p l e x T y p e >  
 < / x s : e l e m e n t >  
 < x s : e l e m e n t   n a m e = " E n t i t y D i s p l a y N a m e "   t y p e = " x s : s t r i n g " > < / x s : e l e m e n t >  
 < x s : e l e m e n t   n a m e = " E n t i t y I n s t a n c e R e f e r e n c e "   t y p e = " x s : s t r i n g " > < / x s : e l e m e n t >  
 < x s : e l e m e n t   n a m e = " E n t i t y I d 1 "   t y p e = " x s : s t r i n g " > < / x s : e l e m e n t >  
 < x s : e l e m e n t   n a m e = " E n t i t y I d 2 "   t y p e = " x s : s t r i n g " > < / x s : e l e m e n t >  
 < x s : e l e m e n t   n a m e = " E n t i t y I d 3 "   t y p e = " x s : s t r i n g " > < / x s : e l e m e n t >  
 < x s : e l e m e n t   n a m e = " E n t i t y I d 4 "   t y p e = " x s : s t r i n g " > < / x s : e l e m e n t >  
 < x s : e l e m e n t   n a m e = " E n t i t y I d 5 "   t y p e = " x s : s t r i n g " > < / x s : e l e m e n t >  
 < x s : e l e m e n t   n a m e = " T e r m s " >  
 < x s : c o m p l e x T y p e >  
 < x s : s e q u e n c e >  
 < x s : e l e m e n t   r e f = " p c : T e r m I n f o "   m i n O c c u r s = " 0 "   m a x O c c u r s = " u n b o u n d e d " > < / x s : e l e m e n t >  
 < / x s : s e q u e n c e >  
 < / x s : c o m p l e x T y p e >  
 < / x s : e l e m e n t >  
 < x s : e l e m e n t   n a m e = " T e r m I n f o " >  
 < x s : c o m p l e x T y p e >  
 < x s : s e q u e n c e >  
 < x s : e l e m e n t   r e f = " p c : T e r m N a m e "   m i n O c c u r s = " 0 " > < / x s : e l e m e n t >  
 < x s : e l e m e n t   r e f = " p c : T e r m I d "   m i n O c c u r s = " 0 " > < / x s : e l e m e n t >  
 < / x s : s e q u e n c e >  
 < / x s : c o m p l e x T y p e >  
 < / x s : e l e m e n t >  
 < x s : e l e m e n t   n a m e = " T e r m N a m e "   t y p e = " x s : s t r i n g " > < / x s : e l e m e n t >  
 < x s : e l e m e n t   n a m e = " T e r m I d "   t y p e = " x s : s t r i n g " > < / x s : e l e m e n t >  
 < / x s : s c h e m a >  
 < / c t : c o n t e n t T y p e S c h e m a > 
</file>

<file path=customXml/item2.xml>��< ? x m l   v e r s i o n = " 1 . 0 " ? > < p : p r o p e r t i e s   x m l n s : p = " h t t p : / / s c h e m a s . m i c r o s o f t . c o m / o f f i c e / 2 0 0 6 / m e t a d a t a / p r o p e r t i e s "   x m l n s : x s i = " h t t p : / / w w w . w 3 . o r g / 2 0 0 1 / X M L S c h e m a - i n s t a n c e "   x m l n s : p c = " h t t p : / / s c h e m a s . m i c r o s o f t . c o m / o f f i c e / i n f o p a t h / 2 0 0 7 / P a r t n e r C o n t r o l s " > < d o c u m e n t M a n a g e m e n t > < _ a c t i v i t y   x m l n s = " 9 1 6 2 b d 5 b - 4 e d 9 - 4 d a 3 - b 3 7 6 - 0 5 2 0 4 5 8 0 b a 3 f "   x s i : n i l = " t r u e " / > < / d o c u m e n t M a n a g e m e n t > < / p : p r o p e r t i e s > 
</file>

<file path=customXml/item3.xml>��< ? m s o - c o n t e n t T y p e ? > < F o r m T e m p l a t e s   x m l n s = " h t t p : / / s c h e m a s . m i c r o s o f t . c o m / s h a r e p o i n t / v 3 / c o n t e n t t y p e / f o r m s " > < D i s p l a y > D o c u m e n t L i b r a r y F o r m < / D i s p l a y > < E d i t > D o c u m e n t L i b r a r y F o r m < / E d i t > < N e w > D o c u m e n t L i b r a r y F o r m < / N e w > < / F o r m T e m p l a t e s > 
</file>

<file path=customXml/itemProps1.xml><?xml version="1.0" encoding="utf-8"?>
<ds:datastoreItem xmlns:ds="http://schemas.openxmlformats.org/officeDocument/2006/customXml" ds:itemID="{7D9E5D5E-A365-4A49-8140-C8CC82A61608}">
  <ds:schemaRefs/>
</ds:datastoreItem>
</file>

<file path=customXml/itemProps2.xml><?xml version="1.0" encoding="utf-8"?>
<ds:datastoreItem xmlns:ds="http://schemas.openxmlformats.org/officeDocument/2006/customXml" ds:itemID="{A6559A34-456E-49A1-8157-9E3D18BFAD36}">
  <ds:schemaRefs/>
</ds:datastoreItem>
</file>

<file path=customXml/itemProps3.xml><?xml version="1.0" encoding="utf-8"?>
<ds:datastoreItem xmlns:ds="http://schemas.openxmlformats.org/officeDocument/2006/customXml" ds:itemID="{3706AB80-2608-47D7-8AC8-FA6BC8A9B27C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6372</Words>
  <Application>WPS Presentation</Application>
  <PresentationFormat>On-screen Show (16:9)</PresentationFormat>
  <Paragraphs>104</Paragraphs>
  <Slides>19</Slides>
  <Notes>9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  <vt:variant>
        <vt:lpstr>自定义放映</vt:lpstr>
      </vt:variant>
      <vt:variant>
        <vt:i4>1</vt:i4>
      </vt:variant>
    </vt:vector>
  </HeadingPairs>
  <TitlesOfParts>
    <vt:vector size="36" baseType="lpstr">
      <vt:lpstr>Arial</vt:lpstr>
      <vt:lpstr>SimSun</vt:lpstr>
      <vt:lpstr>Wingdings</vt:lpstr>
      <vt:lpstr>Arial</vt:lpstr>
      <vt:lpstr>Calibri</vt:lpstr>
      <vt:lpstr>Arial MT</vt:lpstr>
      <vt:lpstr>Times New Roman</vt:lpstr>
      <vt:lpstr>Poppins</vt:lpstr>
      <vt:lpstr>Segoe Print</vt:lpstr>
      <vt:lpstr>__fkGroteskNeue_a82850</vt:lpstr>
      <vt:lpstr>Times New Roman</vt:lpstr>
      <vt:lpstr>Söhne</vt:lpstr>
      <vt:lpstr>var(--font-berkeley-mono)</vt:lpstr>
      <vt:lpstr>Microsoft YaHei</vt:lpstr>
      <vt:lpstr>Arial Unicode MS</vt:lpstr>
      <vt:lpstr>Simple Light</vt:lpstr>
      <vt:lpstr>PowerPoint 演示文稿</vt:lpstr>
      <vt:lpstr>PowerPoint 演示文稿</vt:lpstr>
      <vt:lpstr>Abstract</vt:lpstr>
      <vt:lpstr>Problem Statement</vt:lpstr>
      <vt:lpstr>Project Overview</vt:lpstr>
      <vt:lpstr>Proposed Solution</vt:lpstr>
      <vt:lpstr>      Home Page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Technology Used</vt:lpstr>
      <vt:lpstr>Future Enhancements: </vt:lpstr>
      <vt:lpstr>Conclusion</vt:lpstr>
      <vt:lpstr>Thank You!</vt:lpstr>
      <vt:lpstr>Custom Show 1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Dell</cp:lastModifiedBy>
  <cp:revision>10</cp:revision>
  <dcterms:created xsi:type="dcterms:W3CDTF">2024-04-14T20:03:49Z</dcterms:created>
  <dcterms:modified xsi:type="dcterms:W3CDTF">2024-04-14T20:10:54Z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  <property fmtid="{D5CDD505-2E9C-101B-9397-08002B2CF9AE}" pid="3" name="ICV">
    <vt:lpwstr>D0F1B5EE77B04CA3AC05C44EE57DF93F_12</vt:lpwstr>
  </property>
  <property fmtid="{D5CDD505-2E9C-101B-9397-08002B2CF9AE}" pid="4" name="KSOProductBuildVer">
    <vt:lpwstr>1033-12.2.0.13489</vt:lpwstr>
  </property>
</Properties>
</file>